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7"/>
  </p:notesMasterIdLst>
  <p:sldIdLst>
    <p:sldId id="300" r:id="rId5"/>
    <p:sldId id="358" r:id="rId6"/>
    <p:sldId id="365" r:id="rId7"/>
    <p:sldId id="257" r:id="rId8"/>
    <p:sldId id="352" r:id="rId9"/>
    <p:sldId id="366" r:id="rId10"/>
    <p:sldId id="354" r:id="rId11"/>
    <p:sldId id="303" r:id="rId12"/>
    <p:sldId id="327" r:id="rId13"/>
    <p:sldId id="356" r:id="rId14"/>
    <p:sldId id="371" r:id="rId15"/>
    <p:sldId id="362" r:id="rId16"/>
    <p:sldId id="370" r:id="rId17"/>
    <p:sldId id="359" r:id="rId18"/>
    <p:sldId id="372" r:id="rId19"/>
    <p:sldId id="368" r:id="rId20"/>
    <p:sldId id="369" r:id="rId21"/>
    <p:sldId id="364" r:id="rId22"/>
    <p:sldId id="357" r:id="rId23"/>
    <p:sldId id="363" r:id="rId24"/>
    <p:sldId id="367" r:id="rId25"/>
    <p:sldId id="30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94" autoAdjust="0"/>
    <p:restoredTop sz="88468" autoAdjust="0"/>
  </p:normalViewPr>
  <p:slideViewPr>
    <p:cSldViewPr snapToGrid="0">
      <p:cViewPr varScale="1">
        <p:scale>
          <a:sx n="65" d="100"/>
          <a:sy n="65" d="100"/>
        </p:scale>
        <p:origin x="1254" y="72"/>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9/26/2018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8</a:t>
            </a:fld>
            <a:endParaRPr lang="en-US"/>
          </a:p>
        </p:txBody>
      </p:sp>
    </p:spTree>
    <p:extLst>
      <p:ext uri="{BB962C8B-B14F-4D97-AF65-F5344CB8AC3E}">
        <p14:creationId xmlns:p14="http://schemas.microsoft.com/office/powerpoint/2010/main" val="422258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19</a:t>
            </a:fld>
            <a:endParaRPr lang="en-CA"/>
          </a:p>
        </p:txBody>
      </p:sp>
    </p:spTree>
    <p:extLst>
      <p:ext uri="{BB962C8B-B14F-4D97-AF65-F5344CB8AC3E}">
        <p14:creationId xmlns:p14="http://schemas.microsoft.com/office/powerpoint/2010/main" val="252614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20</a:t>
            </a:fld>
            <a:endParaRPr lang="en-CA"/>
          </a:p>
        </p:txBody>
      </p:sp>
    </p:spTree>
    <p:extLst>
      <p:ext uri="{BB962C8B-B14F-4D97-AF65-F5344CB8AC3E}">
        <p14:creationId xmlns:p14="http://schemas.microsoft.com/office/powerpoint/2010/main" val="41409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9</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10</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11</a:t>
            </a:fld>
            <a:endParaRPr lang="en-US"/>
          </a:p>
        </p:txBody>
      </p:sp>
    </p:spTree>
    <p:extLst>
      <p:ext uri="{BB962C8B-B14F-4D97-AF65-F5344CB8AC3E}">
        <p14:creationId xmlns:p14="http://schemas.microsoft.com/office/powerpoint/2010/main" val="419032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12</a:t>
            </a:fld>
            <a:endParaRPr lang="en-US"/>
          </a:p>
        </p:txBody>
      </p:sp>
    </p:spTree>
    <p:extLst>
      <p:ext uri="{BB962C8B-B14F-4D97-AF65-F5344CB8AC3E}">
        <p14:creationId xmlns:p14="http://schemas.microsoft.com/office/powerpoint/2010/main" val="18009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14</a:t>
            </a:fld>
            <a:endParaRPr lang="en-CA"/>
          </a:p>
        </p:txBody>
      </p:sp>
    </p:spTree>
    <p:extLst>
      <p:ext uri="{BB962C8B-B14F-4D97-AF65-F5344CB8AC3E}">
        <p14:creationId xmlns:p14="http://schemas.microsoft.com/office/powerpoint/2010/main" val="273082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15</a:t>
            </a:fld>
            <a:endParaRPr lang="en-CA"/>
          </a:p>
        </p:txBody>
      </p:sp>
    </p:spTree>
    <p:extLst>
      <p:ext uri="{BB962C8B-B14F-4D97-AF65-F5344CB8AC3E}">
        <p14:creationId xmlns:p14="http://schemas.microsoft.com/office/powerpoint/2010/main" val="96837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334693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18</a:t>
            </a:fld>
            <a:endParaRPr lang="en-CA"/>
          </a:p>
        </p:txBody>
      </p:sp>
    </p:spTree>
    <p:extLst>
      <p:ext uri="{BB962C8B-B14F-4D97-AF65-F5344CB8AC3E}">
        <p14:creationId xmlns:p14="http://schemas.microsoft.com/office/powerpoint/2010/main" val="420478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9/26/2018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9/26/2018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9/26/2018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9/26/2018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www.sqlservercentral.com/NewsletterArchive/2018/08/26/1748339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microsoft.com/en-us/sql-server/sql-server-2019"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twitter.com/EduardoDBA" TargetMode="External"/><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hyperlink" Target="http://www.sqlservercentral.com/NewsletterArchive/2018/09/15/17531178" TargetMode="External"/><Relationship Id="rId4" Type="http://schemas.openxmlformats.org/officeDocument/2006/relationships/hyperlink" Target="http://www.sqlservercentral.com/NewsletterArchive/2018/08/26/1748339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dbamaste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www.sqlsaturday.com/774/Sessions/Details.aspx?sid=774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hyperlink" Target="https://envelope-community.azurewebsites.net/translation/index?pid=3310a3ac-505e-41e1-9c4d-1074749d987b" TargetMode="External"/><Relationship Id="rId4" Type="http://schemas.openxmlformats.org/officeDocument/2006/relationships/hyperlink" Target="https://twitter.com/charauj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mssqltips.com/sqlserverauthor/321/alejandro-coba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pabechev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4.tiff"/><Relationship Id="rId4" Type="http://schemas.openxmlformats.org/officeDocument/2006/relationships/hyperlink" Target="https://www.mssqltips.com/sqlserverauthor/267/pablo-echeverri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EduardoDBA" TargetMode="External"/><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4.tiff"/><Relationship Id="rId4" Type="http://schemas.openxmlformats.org/officeDocument/2006/relationships/hyperlink" Target="https://www.mssqltips.com/sqlserverauthor/315/eduardo-pivara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racclaim.com/users/eduardo-pivaral" TargetMode="External"/><Relationship Id="rId2" Type="http://schemas.openxmlformats.org/officeDocument/2006/relationships/hyperlink" Target="https://twitter.com/EduardoDBA"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mailto:gtssug@gmail.com" TargetMode="External"/><Relationship Id="rId5" Type="http://schemas.openxmlformats.org/officeDocument/2006/relationships/image" Target="../media/image33.png"/><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TSSUG" TargetMode="External"/><Relationship Id="rId2" Type="http://schemas.openxmlformats.org/officeDocument/2006/relationships/hyperlink" Target="http://gtssug.pass.org/" TargetMode="External"/><Relationship Id="rId1" Type="http://schemas.openxmlformats.org/officeDocument/2006/relationships/slideLayout" Target="../slideLayouts/slideLayout16.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twitter.com/gtssu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sqlsaturday.com/268/eventhome.asp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September 2018</a:t>
            </a:r>
            <a:endParaRPr lang="en-US" sz="5000" dirty="0"/>
          </a:p>
        </p:txBody>
      </p:sp>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62040" y="384901"/>
            <a:ext cx="10044059" cy="3724096"/>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000" b="1" dirty="0">
                <a:solidFill>
                  <a:schemeClr val="bg2">
                    <a:lumMod val="50000"/>
                  </a:schemeClr>
                </a:solidFill>
              </a:rPr>
              <a:t>SQL Server 2019 CTP: </a:t>
            </a:r>
            <a:r>
              <a:rPr lang="en-US" dirty="0">
                <a:solidFill>
                  <a:schemeClr val="bg2">
                    <a:lumMod val="50000"/>
                  </a:schemeClr>
                </a:solidFill>
              </a:rPr>
              <a:t>it is live! you can learn more about the new features and give it a try:</a:t>
            </a:r>
          </a:p>
          <a:p>
            <a:pPr algn="just"/>
            <a:endParaRPr lang="en-US" sz="2000" dirty="0">
              <a:solidFill>
                <a:schemeClr val="bg2">
                  <a:lumMod val="50000"/>
                </a:schemeClr>
              </a:solidFill>
              <a:hlinkClick r:id="rId3"/>
            </a:endParaRPr>
          </a:p>
          <a:p>
            <a:pPr algn="just"/>
            <a:r>
              <a:rPr lang="en-US" sz="2000" dirty="0">
                <a:solidFill>
                  <a:schemeClr val="bg2">
                    <a:lumMod val="50000"/>
                  </a:schemeClr>
                </a:solidFill>
                <a:hlinkClick r:id="rId4"/>
              </a:rPr>
              <a:t>https://www.microsoft.com/en-us/sql-server/sql-server-2019</a:t>
            </a:r>
            <a:endParaRPr lang="en-US" sz="20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pic>
        <p:nvPicPr>
          <p:cNvPr id="4" name="Picture 3">
            <a:extLst>
              <a:ext uri="{FF2B5EF4-FFF2-40B4-BE49-F238E27FC236}">
                <a16:creationId xmlns:a16="http://schemas.microsoft.com/office/drawing/2014/main" id="{F5C25817-EF73-4F38-B643-DDAD754869EB}"/>
              </a:ext>
            </a:extLst>
          </p:cNvPr>
          <p:cNvPicPr>
            <a:picLocks noChangeAspect="1"/>
          </p:cNvPicPr>
          <p:nvPr/>
        </p:nvPicPr>
        <p:blipFill>
          <a:blip r:embed="rId5"/>
          <a:stretch>
            <a:fillRect/>
          </a:stretch>
        </p:blipFill>
        <p:spPr>
          <a:xfrm>
            <a:off x="2057400" y="2867024"/>
            <a:ext cx="8077200" cy="3867150"/>
          </a:xfrm>
          <a:prstGeom prst="rect">
            <a:avLst/>
          </a:prstGeom>
        </p:spPr>
      </p:pic>
      <p:pic>
        <p:nvPicPr>
          <p:cNvPr id="5" name="Picture 4">
            <a:extLst>
              <a:ext uri="{FF2B5EF4-FFF2-40B4-BE49-F238E27FC236}">
                <a16:creationId xmlns:a16="http://schemas.microsoft.com/office/drawing/2014/main" id="{52A103CC-2454-4219-8E80-AFA0F10A9D8D}"/>
              </a:ext>
            </a:extLst>
          </p:cNvPr>
          <p:cNvPicPr>
            <a:picLocks noChangeAspect="1"/>
          </p:cNvPicPr>
          <p:nvPr/>
        </p:nvPicPr>
        <p:blipFill>
          <a:blip r:embed="rId6"/>
          <a:stretch>
            <a:fillRect/>
          </a:stretch>
        </p:blipFill>
        <p:spPr>
          <a:xfrm>
            <a:off x="597668" y="762421"/>
            <a:ext cx="3039369" cy="753058"/>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85903" y="1430835"/>
            <a:ext cx="10044059" cy="4154984"/>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@EduardoDBA</a:t>
            </a:r>
            <a:r>
              <a:rPr lang="en-US" sz="2200" dirty="0">
                <a:solidFill>
                  <a:schemeClr val="bg2">
                    <a:lumMod val="50000"/>
                  </a:schemeClr>
                </a:solidFill>
              </a:rPr>
              <a:t>) blog posts were featured in September 15</a:t>
            </a:r>
            <a:r>
              <a:rPr lang="en-US" sz="2200" baseline="30000" dirty="0">
                <a:solidFill>
                  <a:schemeClr val="bg2">
                    <a:lumMod val="50000"/>
                  </a:schemeClr>
                </a:solidFill>
              </a:rPr>
              <a:t>th </a:t>
            </a:r>
            <a:r>
              <a:rPr lang="en-US" sz="2200" dirty="0">
                <a:solidFill>
                  <a:schemeClr val="bg2">
                    <a:lumMod val="50000"/>
                  </a:schemeClr>
                </a:solidFill>
              </a:rPr>
              <a:t>SQL Server Central newsletter</a:t>
            </a:r>
          </a:p>
          <a:p>
            <a:pPr algn="just"/>
            <a:endParaRPr lang="en-US" sz="2200" dirty="0">
              <a:solidFill>
                <a:schemeClr val="bg2">
                  <a:lumMod val="50000"/>
                </a:schemeClr>
              </a:solidFill>
              <a:hlinkClick r:id="rId4"/>
            </a:endParaRPr>
          </a:p>
          <a:p>
            <a:pPr algn="just"/>
            <a:r>
              <a:rPr lang="en-US" sz="2200" dirty="0">
                <a:solidFill>
                  <a:schemeClr val="bg2">
                    <a:lumMod val="50000"/>
                  </a:schemeClr>
                </a:solidFill>
                <a:hlinkClick r:id="rId5"/>
              </a:rPr>
              <a:t>http://www.sqlservercentral.com/NewsletterArchive/2018/09/15/17531178</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6"/>
          <a:stretch>
            <a:fillRect/>
          </a:stretch>
        </p:blipFill>
        <p:spPr>
          <a:xfrm>
            <a:off x="1085903" y="1430835"/>
            <a:ext cx="3136900" cy="1028700"/>
          </a:xfrm>
          <a:prstGeom prst="rect">
            <a:avLst/>
          </a:prstGeom>
        </p:spPr>
      </p:pic>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pic>
        <p:nvPicPr>
          <p:cNvPr id="2" name="Picture 1">
            <a:extLst>
              <a:ext uri="{FF2B5EF4-FFF2-40B4-BE49-F238E27FC236}">
                <a16:creationId xmlns:a16="http://schemas.microsoft.com/office/drawing/2014/main" id="{83DB8DE3-2AD1-4898-A86E-2AA9A3C50F86}"/>
              </a:ext>
            </a:extLst>
          </p:cNvPr>
          <p:cNvPicPr>
            <a:picLocks noChangeAspect="1"/>
          </p:cNvPicPr>
          <p:nvPr/>
        </p:nvPicPr>
        <p:blipFill>
          <a:blip r:embed="rId7"/>
          <a:stretch>
            <a:fillRect/>
          </a:stretch>
        </p:blipFill>
        <p:spPr>
          <a:xfrm>
            <a:off x="1009649" y="4554506"/>
            <a:ext cx="10172700" cy="466725"/>
          </a:xfrm>
          <a:prstGeom prst="rect">
            <a:avLst/>
          </a:prstGeom>
        </p:spPr>
      </p:pic>
      <p:pic>
        <p:nvPicPr>
          <p:cNvPr id="3" name="Picture 2">
            <a:extLst>
              <a:ext uri="{FF2B5EF4-FFF2-40B4-BE49-F238E27FC236}">
                <a16:creationId xmlns:a16="http://schemas.microsoft.com/office/drawing/2014/main" id="{787105DD-EB6F-4C86-9F2B-EE8D25E33751}"/>
              </a:ext>
            </a:extLst>
          </p:cNvPr>
          <p:cNvPicPr>
            <a:picLocks noChangeAspect="1"/>
          </p:cNvPicPr>
          <p:nvPr/>
        </p:nvPicPr>
        <p:blipFill>
          <a:blip r:embed="rId8"/>
          <a:stretch>
            <a:fillRect/>
          </a:stretch>
        </p:blipFill>
        <p:spPr>
          <a:xfrm>
            <a:off x="1009649" y="5438094"/>
            <a:ext cx="10239375" cy="495300"/>
          </a:xfrm>
          <a:prstGeom prst="rect">
            <a:avLst/>
          </a:prstGeom>
        </p:spPr>
      </p:pic>
    </p:spTree>
    <p:extLst>
      <p:ext uri="{BB962C8B-B14F-4D97-AF65-F5344CB8AC3E}">
        <p14:creationId xmlns:p14="http://schemas.microsoft.com/office/powerpoint/2010/main" val="217475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797401"/>
            <a:ext cx="10044059" cy="4401205"/>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Carlos Robles </a:t>
            </a:r>
            <a:r>
              <a:rPr lang="en-US" sz="2200" dirty="0">
                <a:solidFill>
                  <a:schemeClr val="bg2">
                    <a:lumMod val="50000"/>
                  </a:schemeClr>
                </a:solidFill>
                <a:hlinkClick r:id="rId3"/>
              </a:rPr>
              <a:t>(@</a:t>
            </a:r>
            <a:r>
              <a:rPr lang="en-US" sz="2200" dirty="0" err="1">
                <a:solidFill>
                  <a:schemeClr val="bg2">
                    <a:lumMod val="50000"/>
                  </a:schemeClr>
                </a:solidFill>
                <a:hlinkClick r:id="rId3"/>
              </a:rPr>
              <a:t>dbamastery</a:t>
            </a:r>
            <a:r>
              <a:rPr lang="en-US" sz="2200" dirty="0">
                <a:solidFill>
                  <a:schemeClr val="bg2">
                    <a:lumMod val="50000"/>
                  </a:schemeClr>
                </a:solidFill>
              </a:rPr>
              <a:t>) Participated as speaker in SQL Saturday #774 in Denver, with the topic:</a:t>
            </a:r>
          </a:p>
          <a:p>
            <a:pPr algn="just"/>
            <a:endParaRPr lang="en-US" sz="2200" b="1" dirty="0">
              <a:solidFill>
                <a:schemeClr val="bg2">
                  <a:lumMod val="50000"/>
                </a:schemeClr>
              </a:solidFill>
            </a:endParaRPr>
          </a:p>
          <a:p>
            <a:pPr algn="just"/>
            <a:r>
              <a:rPr lang="en-US" sz="2400" b="1" dirty="0"/>
              <a:t>How to do a SQL Server Health Check</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https://www.sqlsaturday.com/774/Sessions/Details.aspx?sid=77464</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CA" sz="1400" dirty="0">
              <a:solidFill>
                <a:srgbClr val="45C2CC"/>
              </a:solidFill>
            </a:endParaRPr>
          </a:p>
        </p:txBody>
      </p:sp>
      <p:pic>
        <p:nvPicPr>
          <p:cNvPr id="2" name="Picture 1">
            <a:extLst>
              <a:ext uri="{FF2B5EF4-FFF2-40B4-BE49-F238E27FC236}">
                <a16:creationId xmlns:a16="http://schemas.microsoft.com/office/drawing/2014/main" id="{9FFA6B40-DB7A-0841-8E37-959920C1AED0}"/>
              </a:ext>
            </a:extLst>
          </p:cNvPr>
          <p:cNvPicPr>
            <a:picLocks noChangeAspect="1"/>
          </p:cNvPicPr>
          <p:nvPr/>
        </p:nvPicPr>
        <p:blipFill>
          <a:blip r:embed="rId5"/>
          <a:stretch>
            <a:fillRect/>
          </a:stretch>
        </p:blipFill>
        <p:spPr>
          <a:xfrm>
            <a:off x="751857" y="509399"/>
            <a:ext cx="5344143" cy="1336036"/>
          </a:xfrm>
          <a:prstGeom prst="rect">
            <a:avLst/>
          </a:prstGeom>
        </p:spPr>
      </p:pic>
      <p:pic>
        <p:nvPicPr>
          <p:cNvPr id="4" name="Picture 3">
            <a:extLst>
              <a:ext uri="{FF2B5EF4-FFF2-40B4-BE49-F238E27FC236}">
                <a16:creationId xmlns:a16="http://schemas.microsoft.com/office/drawing/2014/main" id="{195ABC53-FBC4-4FC3-8857-5BA79047DCBE}"/>
              </a:ext>
            </a:extLst>
          </p:cNvPr>
          <p:cNvPicPr>
            <a:picLocks noChangeAspect="1"/>
          </p:cNvPicPr>
          <p:nvPr/>
        </p:nvPicPr>
        <p:blipFill>
          <a:blip r:embed="rId6"/>
          <a:stretch>
            <a:fillRect/>
          </a:stretch>
        </p:blipFill>
        <p:spPr>
          <a:xfrm>
            <a:off x="2251073" y="4500647"/>
            <a:ext cx="8518115" cy="197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64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2E691-21FF-4801-8411-CD3DD6EDA1C2}"/>
              </a:ext>
            </a:extLst>
          </p:cNvPr>
          <p:cNvPicPr>
            <a:picLocks noChangeAspect="1"/>
          </p:cNvPicPr>
          <p:nvPr/>
        </p:nvPicPr>
        <p:blipFill>
          <a:blip r:embed="rId2"/>
          <a:stretch>
            <a:fillRect/>
          </a:stretch>
        </p:blipFill>
        <p:spPr>
          <a:xfrm>
            <a:off x="5183907" y="3701157"/>
            <a:ext cx="4361528" cy="2925654"/>
          </a:xfrm>
          <a:prstGeom prst="rect">
            <a:avLst/>
          </a:prstGeom>
        </p:spPr>
      </p:pic>
      <p:pic>
        <p:nvPicPr>
          <p:cNvPr id="3" name="Picture 2">
            <a:extLst>
              <a:ext uri="{FF2B5EF4-FFF2-40B4-BE49-F238E27FC236}">
                <a16:creationId xmlns:a16="http://schemas.microsoft.com/office/drawing/2014/main" id="{3FD149AA-292C-4890-B7ED-92D35EBB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8" y="0"/>
            <a:ext cx="1902542" cy="1902542"/>
          </a:xfrm>
          <a:prstGeom prst="rect">
            <a:avLst/>
          </a:prstGeom>
        </p:spPr>
      </p:pic>
      <p:sp>
        <p:nvSpPr>
          <p:cNvPr id="4" name="Rectangle 3">
            <a:extLst>
              <a:ext uri="{FF2B5EF4-FFF2-40B4-BE49-F238E27FC236}">
                <a16:creationId xmlns:a16="http://schemas.microsoft.com/office/drawing/2014/main" id="{CF52744D-9FED-4537-AF16-C967C6FC6F4E}"/>
              </a:ext>
            </a:extLst>
          </p:cNvPr>
          <p:cNvSpPr/>
          <p:nvPr/>
        </p:nvSpPr>
        <p:spPr>
          <a:xfrm>
            <a:off x="649420" y="1701471"/>
            <a:ext cx="11383052" cy="2277547"/>
          </a:xfrm>
          <a:prstGeom prst="rect">
            <a:avLst/>
          </a:prstGeom>
        </p:spPr>
        <p:txBody>
          <a:bodyPr wrap="square">
            <a:spAutoFit/>
          </a:bodyPr>
          <a:lstStyle/>
          <a:p>
            <a:r>
              <a:rPr lang="en-US" b="1" dirty="0">
                <a:solidFill>
                  <a:schemeClr val="bg2">
                    <a:lumMod val="50000"/>
                  </a:schemeClr>
                </a:solidFill>
              </a:rPr>
              <a:t>Christian Araujo (</a:t>
            </a:r>
            <a:r>
              <a:rPr lang="en-US" dirty="0">
                <a:solidFill>
                  <a:schemeClr val="bg2">
                    <a:lumMod val="50000"/>
                  </a:schemeClr>
                </a:solidFill>
                <a:hlinkClick r:id="rId4"/>
              </a:rPr>
              <a:t>@</a:t>
            </a:r>
            <a:r>
              <a:rPr lang="en-US" dirty="0" err="1">
                <a:solidFill>
                  <a:schemeClr val="bg2">
                    <a:lumMod val="50000"/>
                  </a:schemeClr>
                </a:solidFill>
                <a:hlinkClick r:id="rId4"/>
              </a:rPr>
              <a:t>charaujo</a:t>
            </a:r>
            <a:r>
              <a:rPr lang="en-US" dirty="0">
                <a:solidFill>
                  <a:schemeClr val="bg2">
                    <a:lumMod val="50000"/>
                  </a:schemeClr>
                </a:solidFill>
              </a:rPr>
              <a:t>) Participated as translator for the Azure Data Studio tool (formerly known as SQL Server Operations Studio) and up to date 115 of 212 contributions were approved.</a:t>
            </a:r>
          </a:p>
          <a:p>
            <a:endParaRPr lang="en-US" dirty="0">
              <a:solidFill>
                <a:schemeClr val="bg2">
                  <a:lumMod val="50000"/>
                </a:schemeClr>
              </a:solidFill>
            </a:endParaRPr>
          </a:p>
          <a:p>
            <a:r>
              <a:rPr lang="en-US" dirty="0">
                <a:solidFill>
                  <a:schemeClr val="bg2">
                    <a:lumMod val="50000"/>
                  </a:schemeClr>
                </a:solidFill>
              </a:rPr>
              <a:t>you can help him by voting/reviewing his translations at:</a:t>
            </a:r>
          </a:p>
          <a:p>
            <a:endParaRPr lang="en-US" dirty="0">
              <a:solidFill>
                <a:schemeClr val="bg2">
                  <a:lumMod val="50000"/>
                </a:schemeClr>
              </a:solidFill>
            </a:endParaRPr>
          </a:p>
          <a:p>
            <a:r>
              <a:rPr lang="en-US" dirty="0">
                <a:hlinkClick r:id="rId5"/>
              </a:rPr>
              <a:t>https://envelope-community.azurewebsites.net/translation/index?pid=3310a3ac-505e-41e1-9c4d-1074749d987b</a:t>
            </a:r>
            <a:endParaRPr lang="en-US" dirty="0"/>
          </a:p>
          <a:p>
            <a:endParaRPr lang="en-US" sz="1600" dirty="0"/>
          </a:p>
        </p:txBody>
      </p:sp>
    </p:spTree>
    <p:extLst>
      <p:ext uri="{BB962C8B-B14F-4D97-AF65-F5344CB8AC3E}">
        <p14:creationId xmlns:p14="http://schemas.microsoft.com/office/powerpoint/2010/main" val="119188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Alejandro Cobar </a:t>
            </a:r>
            <a:r>
              <a:rPr lang="en-US" sz="2200" dirty="0">
                <a:solidFill>
                  <a:schemeClr val="bg2">
                    <a:lumMod val="50000"/>
                  </a:schemeClr>
                </a:solidFill>
              </a:rPr>
              <a:t>latest tip was featured in September 25</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US" sz="2200" dirty="0">
                <a:solidFill>
                  <a:schemeClr val="bg2">
                    <a:lumMod val="50000"/>
                  </a:schemeClr>
                </a:solidFill>
                <a:hlinkClick r:id="rId3"/>
              </a:rPr>
              <a:t>https://www.mssqltips.com/sqlserverauthor/321/alejandro-cobar/</a:t>
            </a:r>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4"/>
          <a:stretch>
            <a:fillRect/>
          </a:stretch>
        </p:blipFill>
        <p:spPr>
          <a:xfrm>
            <a:off x="1278277" y="655484"/>
            <a:ext cx="2373937" cy="1260498"/>
          </a:xfrm>
          <a:prstGeom prst="rect">
            <a:avLst/>
          </a:prstGeom>
        </p:spPr>
      </p:pic>
      <p:pic>
        <p:nvPicPr>
          <p:cNvPr id="3" name="Picture 2">
            <a:extLst>
              <a:ext uri="{FF2B5EF4-FFF2-40B4-BE49-F238E27FC236}">
                <a16:creationId xmlns:a16="http://schemas.microsoft.com/office/drawing/2014/main" id="{349915DC-0095-4C07-A683-55B3B0AED06E}"/>
              </a:ext>
            </a:extLst>
          </p:cNvPr>
          <p:cNvPicPr>
            <a:picLocks noChangeAspect="1"/>
          </p:cNvPicPr>
          <p:nvPr/>
        </p:nvPicPr>
        <p:blipFill>
          <a:blip r:embed="rId5"/>
          <a:stretch>
            <a:fillRect/>
          </a:stretch>
        </p:blipFill>
        <p:spPr>
          <a:xfrm>
            <a:off x="1524000" y="3705225"/>
            <a:ext cx="9144000" cy="2190750"/>
          </a:xfrm>
          <a:prstGeom prst="rect">
            <a:avLst/>
          </a:prstGeom>
        </p:spPr>
      </p:pic>
    </p:spTree>
    <p:extLst>
      <p:ext uri="{BB962C8B-B14F-4D97-AF65-F5344CB8AC3E}">
        <p14:creationId xmlns:p14="http://schemas.microsoft.com/office/powerpoint/2010/main" val="3758542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Pablo Echeveria </a:t>
            </a:r>
            <a:r>
              <a:rPr lang="en-US" sz="2200" dirty="0">
                <a:solidFill>
                  <a:schemeClr val="bg2">
                    <a:lumMod val="50000"/>
                  </a:schemeClr>
                </a:solidFill>
                <a:hlinkClick r:id="rId3"/>
              </a:rPr>
              <a:t>(@pabechevb</a:t>
            </a:r>
            <a:r>
              <a:rPr lang="en-US" sz="2200" dirty="0">
                <a:solidFill>
                  <a:schemeClr val="bg2">
                    <a:lumMod val="50000"/>
                  </a:schemeClr>
                </a:solidFill>
              </a:rPr>
              <a:t>) latest tip was featured in September 14</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https://www.mssqltips.com/sqlserverauthor/267/pablo-echeverria</a:t>
            </a:r>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655484"/>
            <a:ext cx="2373937" cy="1260498"/>
          </a:xfrm>
          <a:prstGeom prst="rect">
            <a:avLst/>
          </a:prstGeom>
        </p:spPr>
      </p:pic>
      <p:pic>
        <p:nvPicPr>
          <p:cNvPr id="2" name="Picture 1">
            <a:extLst>
              <a:ext uri="{FF2B5EF4-FFF2-40B4-BE49-F238E27FC236}">
                <a16:creationId xmlns:a16="http://schemas.microsoft.com/office/drawing/2014/main" id="{EC3B9EDD-DF12-4545-BB20-B0227CC4B1FC}"/>
              </a:ext>
            </a:extLst>
          </p:cNvPr>
          <p:cNvPicPr>
            <a:picLocks noChangeAspect="1"/>
          </p:cNvPicPr>
          <p:nvPr/>
        </p:nvPicPr>
        <p:blipFill>
          <a:blip r:embed="rId6"/>
          <a:stretch>
            <a:fillRect/>
          </a:stretch>
        </p:blipFill>
        <p:spPr>
          <a:xfrm>
            <a:off x="1477336" y="3807598"/>
            <a:ext cx="8867775" cy="1943100"/>
          </a:xfrm>
          <a:prstGeom prst="rect">
            <a:avLst/>
          </a:prstGeom>
        </p:spPr>
      </p:pic>
    </p:spTree>
    <p:extLst>
      <p:ext uri="{BB962C8B-B14F-4D97-AF65-F5344CB8AC3E}">
        <p14:creationId xmlns:p14="http://schemas.microsoft.com/office/powerpoint/2010/main" val="267708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650096"/>
            <a:ext cx="10002858"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a:t>
            </a:r>
            <a:r>
              <a:rPr lang="en-US" sz="2200" dirty="0" err="1">
                <a:solidFill>
                  <a:schemeClr val="bg2">
                    <a:lumMod val="50000"/>
                  </a:schemeClr>
                </a:solidFill>
                <a:hlinkClick r:id="rId3"/>
              </a:rPr>
              <a:t>EduardoDBA</a:t>
            </a:r>
            <a:r>
              <a:rPr lang="en-US" sz="2200" dirty="0">
                <a:solidFill>
                  <a:schemeClr val="bg2">
                    <a:lumMod val="50000"/>
                  </a:schemeClr>
                </a:solidFill>
              </a:rPr>
              <a:t>) latest tips were featured in September 4</a:t>
            </a:r>
            <a:r>
              <a:rPr lang="en-US" sz="2200" baseline="30000" dirty="0">
                <a:solidFill>
                  <a:schemeClr val="bg2">
                    <a:lumMod val="50000"/>
                  </a:schemeClr>
                </a:solidFill>
              </a:rPr>
              <a:t>th  </a:t>
            </a:r>
            <a:r>
              <a:rPr lang="en-US" sz="2200" dirty="0">
                <a:solidFill>
                  <a:schemeClr val="bg2">
                    <a:lumMod val="50000"/>
                  </a:schemeClr>
                </a:solidFill>
              </a:rPr>
              <a:t>and 19</a:t>
            </a:r>
            <a:r>
              <a:rPr lang="en-US" sz="2200" baseline="30000" dirty="0">
                <a:solidFill>
                  <a:schemeClr val="bg2">
                    <a:lumMod val="50000"/>
                  </a:schemeClr>
                </a:solidFill>
              </a:rPr>
              <a:t>th</a:t>
            </a:r>
            <a:r>
              <a:rPr lang="en-US" sz="2200" dirty="0">
                <a:solidFill>
                  <a:schemeClr val="bg2">
                    <a:lumMod val="50000"/>
                  </a:schemeClr>
                </a:solidFill>
              </a:rPr>
              <a:t> 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https://www.mssqltips.com/sqlserverauthor/315/eduardo-pivaral/</a:t>
            </a:r>
            <a:endParaRPr lang="en-CA" sz="2200" dirty="0">
              <a:solidFill>
                <a:schemeClr val="bg2">
                  <a:lumMod val="50000"/>
                </a:schemeClr>
              </a:solidFill>
            </a:endParaRPr>
          </a:p>
          <a:p>
            <a:pPr algn="just"/>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198278"/>
            <a:ext cx="2373937" cy="1260498"/>
          </a:xfrm>
          <a:prstGeom prst="rect">
            <a:avLst/>
          </a:prstGeom>
        </p:spPr>
      </p:pic>
      <p:pic>
        <p:nvPicPr>
          <p:cNvPr id="3" name="Picture 2">
            <a:extLst>
              <a:ext uri="{FF2B5EF4-FFF2-40B4-BE49-F238E27FC236}">
                <a16:creationId xmlns:a16="http://schemas.microsoft.com/office/drawing/2014/main" id="{BE5E2188-4320-49C1-9107-37251D91F4D6}"/>
              </a:ext>
            </a:extLst>
          </p:cNvPr>
          <p:cNvPicPr>
            <a:picLocks noChangeAspect="1"/>
          </p:cNvPicPr>
          <p:nvPr/>
        </p:nvPicPr>
        <p:blipFill>
          <a:blip r:embed="rId6"/>
          <a:stretch>
            <a:fillRect/>
          </a:stretch>
        </p:blipFill>
        <p:spPr>
          <a:xfrm>
            <a:off x="1690688" y="3216914"/>
            <a:ext cx="6674053" cy="1334811"/>
          </a:xfrm>
          <a:prstGeom prst="rect">
            <a:avLst/>
          </a:prstGeom>
        </p:spPr>
      </p:pic>
      <p:pic>
        <p:nvPicPr>
          <p:cNvPr id="4" name="Picture 3">
            <a:extLst>
              <a:ext uri="{FF2B5EF4-FFF2-40B4-BE49-F238E27FC236}">
                <a16:creationId xmlns:a16="http://schemas.microsoft.com/office/drawing/2014/main" id="{D6658B7E-11FE-456E-8A87-EFFC5DFF58A9}"/>
              </a:ext>
            </a:extLst>
          </p:cNvPr>
          <p:cNvPicPr>
            <a:picLocks noChangeAspect="1"/>
          </p:cNvPicPr>
          <p:nvPr/>
        </p:nvPicPr>
        <p:blipFill>
          <a:blip r:embed="rId7"/>
          <a:stretch>
            <a:fillRect/>
          </a:stretch>
        </p:blipFill>
        <p:spPr>
          <a:xfrm>
            <a:off x="1690688" y="4682870"/>
            <a:ext cx="6937119" cy="1334811"/>
          </a:xfrm>
          <a:prstGeom prst="rect">
            <a:avLst/>
          </a:prstGeom>
        </p:spPr>
      </p:pic>
    </p:spTree>
    <p:extLst>
      <p:ext uri="{BB962C8B-B14F-4D97-AF65-F5344CB8AC3E}">
        <p14:creationId xmlns:p14="http://schemas.microsoft.com/office/powerpoint/2010/main" val="191918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5C71B-C4CD-4157-94CB-2565D7DEB1A6}"/>
              </a:ext>
            </a:extLst>
          </p:cNvPr>
          <p:cNvSpPr/>
          <p:nvPr/>
        </p:nvSpPr>
        <p:spPr>
          <a:xfrm>
            <a:off x="2313212" y="1068987"/>
            <a:ext cx="8008026" cy="1846659"/>
          </a:xfrm>
          <a:prstGeom prst="rect">
            <a:avLst/>
          </a:prstGeom>
        </p:spPr>
        <p:txBody>
          <a:bodyPr wrap="none">
            <a:spAutoFit/>
          </a:bodyPr>
          <a:lstStyle/>
          <a:p>
            <a:r>
              <a:rPr lang="en-US" b="1" dirty="0">
                <a:solidFill>
                  <a:schemeClr val="bg2">
                    <a:lumMod val="50000"/>
                  </a:schemeClr>
                </a:solidFill>
              </a:rPr>
              <a:t>Eduardo Pivaral </a:t>
            </a:r>
            <a:r>
              <a:rPr lang="en-US" dirty="0">
                <a:solidFill>
                  <a:schemeClr val="bg2">
                    <a:lumMod val="50000"/>
                  </a:schemeClr>
                </a:solidFill>
              </a:rPr>
              <a:t>(</a:t>
            </a:r>
            <a:r>
              <a:rPr lang="en-US" dirty="0">
                <a:solidFill>
                  <a:schemeClr val="bg2">
                    <a:lumMod val="50000"/>
                  </a:schemeClr>
                </a:solidFill>
                <a:hlinkClick r:id="rId2"/>
              </a:rPr>
              <a:t>@</a:t>
            </a:r>
            <a:r>
              <a:rPr lang="en-US" dirty="0" err="1">
                <a:solidFill>
                  <a:schemeClr val="bg2">
                    <a:lumMod val="50000"/>
                  </a:schemeClr>
                </a:solidFill>
                <a:hlinkClick r:id="rId2"/>
              </a:rPr>
              <a:t>EduardoDBA</a:t>
            </a:r>
            <a:r>
              <a:rPr lang="en-US" dirty="0">
                <a:solidFill>
                  <a:schemeClr val="bg2">
                    <a:lumMod val="50000"/>
                  </a:schemeClr>
                </a:solidFill>
              </a:rPr>
              <a:t>) Obtained a certification on September 19</a:t>
            </a:r>
            <a:r>
              <a:rPr lang="en-US" baseline="30000" dirty="0">
                <a:solidFill>
                  <a:schemeClr val="bg2">
                    <a:lumMod val="50000"/>
                  </a:schemeClr>
                </a:solidFill>
              </a:rPr>
              <a:t>th</a:t>
            </a:r>
          </a:p>
          <a:p>
            <a:endParaRPr lang="en-US" baseline="30000" dirty="0">
              <a:solidFill>
                <a:schemeClr val="bg2">
                  <a:lumMod val="50000"/>
                </a:schemeClr>
              </a:solidFill>
            </a:endParaRPr>
          </a:p>
          <a:p>
            <a:endParaRPr lang="en-US" baseline="30000" dirty="0">
              <a:solidFill>
                <a:schemeClr val="bg2">
                  <a:lumMod val="50000"/>
                </a:schemeClr>
              </a:solidFill>
            </a:endParaRPr>
          </a:p>
          <a:p>
            <a:r>
              <a:rPr lang="en-US" b="1" dirty="0">
                <a:solidFill>
                  <a:schemeClr val="bg2">
                    <a:lumMod val="50000"/>
                  </a:schemeClr>
                </a:solidFill>
              </a:rPr>
              <a:t>Microsoft Certified Solutions Expert: Data Management and Analytics</a:t>
            </a:r>
          </a:p>
          <a:p>
            <a:endParaRPr lang="en-US" dirty="0"/>
          </a:p>
          <a:p>
            <a:r>
              <a:rPr lang="en-US" dirty="0">
                <a:hlinkClick r:id="rId3"/>
              </a:rPr>
              <a:t>https://www.youracclaim.com/users/eduardo-pivaral</a:t>
            </a:r>
            <a:endParaRPr lang="en-US" dirty="0"/>
          </a:p>
          <a:p>
            <a:endParaRPr lang="en-US" dirty="0"/>
          </a:p>
        </p:txBody>
      </p:sp>
      <p:pic>
        <p:nvPicPr>
          <p:cNvPr id="8" name="Picture 7">
            <a:extLst>
              <a:ext uri="{FF2B5EF4-FFF2-40B4-BE49-F238E27FC236}">
                <a16:creationId xmlns:a16="http://schemas.microsoft.com/office/drawing/2014/main" id="{D29C7CD2-6C50-492B-8C84-13F90F612241}"/>
              </a:ext>
            </a:extLst>
          </p:cNvPr>
          <p:cNvPicPr>
            <a:picLocks noChangeAspect="1"/>
          </p:cNvPicPr>
          <p:nvPr/>
        </p:nvPicPr>
        <p:blipFill>
          <a:blip r:embed="rId4"/>
          <a:stretch>
            <a:fillRect/>
          </a:stretch>
        </p:blipFill>
        <p:spPr>
          <a:xfrm>
            <a:off x="487952" y="795547"/>
            <a:ext cx="1692525" cy="1685617"/>
          </a:xfrm>
          <a:prstGeom prst="rect">
            <a:avLst/>
          </a:prstGeom>
        </p:spPr>
      </p:pic>
      <p:pic>
        <p:nvPicPr>
          <p:cNvPr id="9" name="Picture 8">
            <a:extLst>
              <a:ext uri="{FF2B5EF4-FFF2-40B4-BE49-F238E27FC236}">
                <a16:creationId xmlns:a16="http://schemas.microsoft.com/office/drawing/2014/main" id="{E5E558B1-A9F8-4020-B167-B2A5F39349D3}"/>
              </a:ext>
            </a:extLst>
          </p:cNvPr>
          <p:cNvPicPr>
            <a:picLocks noChangeAspect="1"/>
          </p:cNvPicPr>
          <p:nvPr/>
        </p:nvPicPr>
        <p:blipFill>
          <a:blip r:embed="rId5"/>
          <a:stretch>
            <a:fillRect/>
          </a:stretch>
        </p:blipFill>
        <p:spPr>
          <a:xfrm>
            <a:off x="3483461" y="3429000"/>
            <a:ext cx="5667528" cy="2647193"/>
          </a:xfrm>
          <a:prstGeom prst="rect">
            <a:avLst/>
          </a:prstGeom>
        </p:spPr>
      </p:pic>
    </p:spTree>
    <p:extLst>
      <p:ext uri="{BB962C8B-B14F-4D97-AF65-F5344CB8AC3E}">
        <p14:creationId xmlns:p14="http://schemas.microsoft.com/office/powerpoint/2010/main" val="267283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0478" y="177704"/>
            <a:ext cx="11191043" cy="892600"/>
          </a:xfrm>
        </p:spPr>
        <p:txBody>
          <a:bodyPr>
            <a:normAutofit/>
          </a:bodyPr>
          <a:lstStyle/>
          <a:p>
            <a:r>
              <a:rPr lang="en-US" dirty="0"/>
              <a:t>Main Presentation</a:t>
            </a:r>
          </a:p>
        </p:txBody>
      </p:sp>
      <p:sp>
        <p:nvSpPr>
          <p:cNvPr id="2" name="Rectangle 1">
            <a:extLst>
              <a:ext uri="{FF2B5EF4-FFF2-40B4-BE49-F238E27FC236}">
                <a16:creationId xmlns:a16="http://schemas.microsoft.com/office/drawing/2014/main" id="{BC9091CC-61DC-E04C-B98E-94A38A47E707}"/>
              </a:ext>
            </a:extLst>
          </p:cNvPr>
          <p:cNvSpPr/>
          <p:nvPr/>
        </p:nvSpPr>
        <p:spPr>
          <a:xfrm>
            <a:off x="969167" y="1201873"/>
            <a:ext cx="10253663" cy="5478423"/>
          </a:xfrm>
          <a:prstGeom prst="rect">
            <a:avLst/>
          </a:prstGeom>
        </p:spPr>
        <p:txBody>
          <a:bodyPr wrap="square">
            <a:spAutoFit/>
          </a:bodyPr>
          <a:lstStyle/>
          <a:p>
            <a:r>
              <a:rPr lang="en-US" sz="2400" b="1" dirty="0"/>
              <a:t>Introduction to Query Store</a:t>
            </a:r>
          </a:p>
          <a:p>
            <a:pPr fontAlgn="base"/>
            <a:r>
              <a:rPr lang="en-US" sz="2200" i="1" dirty="0">
                <a:solidFill>
                  <a:srgbClr val="293338"/>
                </a:solidFill>
                <a:latin typeface="+mj-lt"/>
              </a:rPr>
              <a:t>Carlos Robles, Principal Consultant DBA Mastery</a:t>
            </a:r>
          </a:p>
          <a:p>
            <a:pPr fontAlgn="base"/>
            <a:endParaRPr lang="en-US" sz="2200" dirty="0">
              <a:solidFill>
                <a:srgbClr val="293338"/>
              </a:solidFill>
              <a:latin typeface="+mj-lt"/>
            </a:endParaRPr>
          </a:p>
          <a:p>
            <a:pPr fontAlgn="base"/>
            <a:r>
              <a:rPr lang="en-US" dirty="0">
                <a:solidFill>
                  <a:srgbClr val="293338"/>
                </a:solidFill>
                <a:latin typeface="+mj-lt"/>
              </a:rPr>
              <a:t>Fixing SQL Server performance problems and detecting query regressions has been always challenging for DBAs, we have to deal with the fact that SQL Server does not capture query performance stats permanently on disk. </a:t>
            </a:r>
          </a:p>
          <a:p>
            <a:pPr fontAlgn="base"/>
            <a:r>
              <a:rPr lang="en-US" dirty="0">
                <a:solidFill>
                  <a:srgbClr val="293338"/>
                </a:solidFill>
                <a:latin typeface="+mj-lt"/>
              </a:rPr>
              <a:t>Query Store is a new feature introduced in SQL Server 2016, which automatically captures a history of queries, plans, and runtime statistics, and retains these for later review. </a:t>
            </a:r>
          </a:p>
          <a:p>
            <a:pPr fontAlgn="base"/>
            <a:endParaRPr lang="en-US" sz="2200" dirty="0">
              <a:solidFill>
                <a:srgbClr val="293338"/>
              </a:solidFill>
              <a:latin typeface="+mj-lt"/>
            </a:endParaRPr>
          </a:p>
          <a:p>
            <a:pPr fontAlgn="base"/>
            <a:r>
              <a:rPr lang="en-US" sz="2200" b="1" dirty="0">
                <a:solidFill>
                  <a:srgbClr val="293338"/>
                </a:solidFill>
                <a:latin typeface="+mj-lt"/>
              </a:rPr>
              <a:t>About Carlos:</a:t>
            </a:r>
          </a:p>
          <a:p>
            <a:pPr fontAlgn="base"/>
            <a:br>
              <a:rPr lang="en-US" sz="2200" dirty="0">
                <a:solidFill>
                  <a:srgbClr val="293338"/>
                </a:solidFill>
                <a:latin typeface="+mj-lt"/>
              </a:rPr>
            </a:br>
            <a:r>
              <a:rPr lang="en-US" dirty="0"/>
              <a:t>He is a very experienced multi platform DBA (MySQL, Oracle, SQL Server, SQL Azure) with over 10 years of experience in the field. He has worked in database support as primary consultant and DBA manager for larger US based clients and around the work in the healthcare, insurance, retail, food and energy industries. He has a few certifications under his belt MCP, MCTS, MCSA &amp; MCSE and ITIL v3. International speaker, Guatemala group leader who enjoys to like people using the #</a:t>
            </a:r>
            <a:r>
              <a:rPr lang="en-US" dirty="0" err="1"/>
              <a:t>SQLHelp</a:t>
            </a:r>
            <a:r>
              <a:rPr lang="en-US" dirty="0"/>
              <a:t> </a:t>
            </a:r>
            <a:r>
              <a:rPr lang="en-US" dirty="0" err="1"/>
              <a:t>hastag</a:t>
            </a:r>
            <a:r>
              <a:rPr lang="en-US" dirty="0"/>
              <a:t> in Twitter during this spare time. Love everything related to technology, sci-fi and video games!</a:t>
            </a:r>
            <a:endParaRPr lang="en-US" sz="2200" b="0" i="0" u="none" strike="noStrike" dirty="0">
              <a:solidFill>
                <a:srgbClr val="293338"/>
              </a:solidFill>
              <a:effectLst/>
              <a:latin typeface="+mj-lt"/>
            </a:endParaRPr>
          </a:p>
        </p:txBody>
      </p:sp>
    </p:spTree>
    <p:extLst>
      <p:ext uri="{BB962C8B-B14F-4D97-AF65-F5344CB8AC3E}">
        <p14:creationId xmlns:p14="http://schemas.microsoft.com/office/powerpoint/2010/main" val="1832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2" name="Picture 1">
            <a:extLst>
              <a:ext uri="{FF2B5EF4-FFF2-40B4-BE49-F238E27FC236}">
                <a16:creationId xmlns:a16="http://schemas.microsoft.com/office/drawing/2014/main" id="{55D18BCC-5CFB-6641-AD21-237672DFD56E}"/>
              </a:ext>
            </a:extLst>
          </p:cNvPr>
          <p:cNvPicPr>
            <a:picLocks noChangeAspect="1"/>
          </p:cNvPicPr>
          <p:nvPr/>
        </p:nvPicPr>
        <p:blipFill>
          <a:blip r:embed="rId3"/>
          <a:stretch>
            <a:fillRect/>
          </a:stretch>
        </p:blipFill>
        <p:spPr>
          <a:xfrm>
            <a:off x="1934828" y="1840795"/>
            <a:ext cx="3710118" cy="1243469"/>
          </a:xfrm>
          <a:prstGeom prst="rect">
            <a:avLst/>
          </a:prstGeom>
        </p:spPr>
      </p:pic>
      <p:pic>
        <p:nvPicPr>
          <p:cNvPr id="3" name="Picture 2">
            <a:extLst>
              <a:ext uri="{FF2B5EF4-FFF2-40B4-BE49-F238E27FC236}">
                <a16:creationId xmlns:a16="http://schemas.microsoft.com/office/drawing/2014/main" id="{4560A04E-6DFA-FA46-9405-7AA84152CFA4}"/>
              </a:ext>
            </a:extLst>
          </p:cNvPr>
          <p:cNvPicPr>
            <a:picLocks noChangeAspect="1"/>
          </p:cNvPicPr>
          <p:nvPr/>
        </p:nvPicPr>
        <p:blipFill>
          <a:blip r:embed="rId4"/>
          <a:stretch>
            <a:fillRect/>
          </a:stretch>
        </p:blipFill>
        <p:spPr>
          <a:xfrm>
            <a:off x="6855725" y="1496058"/>
            <a:ext cx="3846995" cy="1932942"/>
          </a:xfrm>
          <a:prstGeom prst="rect">
            <a:avLst/>
          </a:prstGeom>
        </p:spPr>
      </p:pic>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5"/>
          <a:stretch>
            <a:fillRect/>
          </a:stretch>
        </p:blipFill>
        <p:spPr>
          <a:xfrm>
            <a:off x="3483703" y="3605981"/>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6"/>
              </a:rPr>
              <a:t>gtssug@gmail.com</a:t>
            </a:r>
            <a:endParaRPr lang="en-US" b="1" dirty="0"/>
          </a:p>
          <a:p>
            <a:pPr algn="ctr"/>
            <a:endParaRPr lang="en-US" dirty="0"/>
          </a:p>
        </p:txBody>
      </p:sp>
    </p:spTree>
    <p:extLst>
      <p:ext uri="{BB962C8B-B14F-4D97-AF65-F5344CB8AC3E}">
        <p14:creationId xmlns:p14="http://schemas.microsoft.com/office/powerpoint/2010/main" val="148039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88" y="1243043"/>
            <a:ext cx="10955139" cy="5201424"/>
          </a:xfrm>
          <a:prstGeom prst="rect">
            <a:avLst/>
          </a:prstGeom>
        </p:spPr>
        <p:txBody>
          <a:bodyPr wrap="square">
            <a:spAutoFit/>
          </a:bodyPr>
          <a:lstStyle/>
          <a:p>
            <a:endParaRPr lang="en-US" sz="2400" b="1"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endParaRPr lang="en-US" sz="2800"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r>
              <a:rPr lang="en-US" sz="2800" dirty="0">
                <a:solidFill>
                  <a:srgbClr val="293338"/>
                </a:solidFill>
                <a:hlinkClick r:id="rId3"/>
              </a:rPr>
              <a:t>github.com/GTSSUG</a:t>
            </a:r>
            <a:r>
              <a:rPr lang="en-US" sz="2800" dirty="0">
                <a:solidFill>
                  <a:srgbClr val="293338"/>
                </a:solidFill>
              </a:rPr>
              <a:t> </a:t>
            </a:r>
            <a:r>
              <a:rPr lang="en-US" sz="2800" dirty="0">
                <a:solidFill>
                  <a:srgbClr val="293338"/>
                </a:solidFill>
                <a:highlight>
                  <a:srgbClr val="FFFF00"/>
                </a:highlight>
              </a:rPr>
              <a:t>*New </a:t>
            </a:r>
          </a:p>
          <a:p>
            <a:endParaRPr lang="en-US" sz="2800" b="1" dirty="0">
              <a:solidFill>
                <a:srgbClr val="293338"/>
              </a:solidFill>
              <a:latin typeface="Gotham SSm A"/>
            </a:endParaRPr>
          </a:p>
          <a:p>
            <a:br>
              <a:rPr lang="en-US" sz="2800" dirty="0"/>
            </a:br>
            <a:endParaRPr lang="en-US" sz="2800" dirty="0"/>
          </a:p>
        </p:txBody>
      </p:sp>
      <p:pic>
        <p:nvPicPr>
          <p:cNvPr id="41" name="Picture 40">
            <a:extLst>
              <a:ext uri="{FF2B5EF4-FFF2-40B4-BE49-F238E27FC236}">
                <a16:creationId xmlns:a16="http://schemas.microsoft.com/office/drawing/2014/main" id="{DCA81285-CF5A-DC40-A3B7-13B865232B07}"/>
              </a:ext>
            </a:extLst>
          </p:cNvPr>
          <p:cNvPicPr>
            <a:picLocks noChangeAspect="1"/>
          </p:cNvPicPr>
          <p:nvPr/>
        </p:nvPicPr>
        <p:blipFill>
          <a:blip r:embed="rId4"/>
          <a:stretch>
            <a:fillRect/>
          </a:stretch>
        </p:blipFill>
        <p:spPr>
          <a:xfrm>
            <a:off x="6133334" y="58992"/>
            <a:ext cx="4713278" cy="2198159"/>
          </a:xfrm>
          <a:prstGeom prst="rect">
            <a:avLst/>
          </a:prstGeom>
        </p:spPr>
      </p:pic>
      <p:pic>
        <p:nvPicPr>
          <p:cNvPr id="3" name="Picture 2">
            <a:extLst>
              <a:ext uri="{FF2B5EF4-FFF2-40B4-BE49-F238E27FC236}">
                <a16:creationId xmlns:a16="http://schemas.microsoft.com/office/drawing/2014/main" id="{2308B745-AF1B-294B-AB19-1A3F9FA2280C}"/>
              </a:ext>
            </a:extLst>
          </p:cNvPr>
          <p:cNvPicPr>
            <a:picLocks noChangeAspect="1"/>
          </p:cNvPicPr>
          <p:nvPr/>
        </p:nvPicPr>
        <p:blipFill>
          <a:blip r:embed="rId5"/>
          <a:stretch>
            <a:fillRect/>
          </a:stretch>
        </p:blipFill>
        <p:spPr>
          <a:xfrm>
            <a:off x="6740013" y="2421759"/>
            <a:ext cx="5301366" cy="2485015"/>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Resources</a:t>
            </a:r>
          </a:p>
        </p:txBody>
      </p:sp>
      <p:sp>
        <p:nvSpPr>
          <p:cNvPr id="3" name="Text Placeholder 1">
            <a:extLst>
              <a:ext uri="{FF2B5EF4-FFF2-40B4-BE49-F238E27FC236}">
                <a16:creationId xmlns:a16="http://schemas.microsoft.com/office/drawing/2014/main" id="{5CE6B9CC-89BD-4752-A192-5CAB35A9665D}"/>
              </a:ext>
            </a:extLst>
          </p:cNvPr>
          <p:cNvSpPr txBox="1">
            <a:spLocks/>
          </p:cNvSpPr>
          <p:nvPr/>
        </p:nvSpPr>
        <p:spPr>
          <a:xfrm>
            <a:off x="527990" y="1306279"/>
            <a:ext cx="5988965" cy="58993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For all the links just scan the following QR code:</a:t>
            </a:r>
          </a:p>
          <a:p>
            <a:pPr algn="just">
              <a:spcBef>
                <a:spcPts val="0"/>
              </a:spcBef>
            </a:pPr>
            <a:endParaRPr lang="en-US" sz="1800" dirty="0">
              <a:solidFill>
                <a:schemeClr val="tx1"/>
              </a:solidFill>
            </a:endParaRPr>
          </a:p>
        </p:txBody>
      </p:sp>
      <p:pic>
        <p:nvPicPr>
          <p:cNvPr id="5" name="Picture 4">
            <a:extLst>
              <a:ext uri="{FF2B5EF4-FFF2-40B4-BE49-F238E27FC236}">
                <a16:creationId xmlns:a16="http://schemas.microsoft.com/office/drawing/2014/main" id="{983161BA-21DB-4BE1-AF0F-28C726D2D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497" y="1630742"/>
            <a:ext cx="5084915" cy="5084915"/>
          </a:xfrm>
          <a:prstGeom prst="rect">
            <a:avLst/>
          </a:prstGeom>
        </p:spPr>
      </p:pic>
    </p:spTree>
    <p:extLst>
      <p:ext uri="{BB962C8B-B14F-4D97-AF65-F5344CB8AC3E}">
        <p14:creationId xmlns:p14="http://schemas.microsoft.com/office/powerpoint/2010/main" val="373422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235"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367471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647359"/>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rPr>
              <a:t>PASS Summit 2018 Registration Offer</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942198"/>
            <a:ext cx="6418273" cy="44418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0000"/>
                </a:solidFill>
                <a:effectLst/>
                <a:uLnTx/>
                <a:uFillTx/>
                <a:latin typeface="Segoe UI"/>
              </a:rPr>
              <a:t>Save $150 USD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2CCCD3">
                    <a:lumMod val="50000"/>
                  </a:srgbClr>
                </a:solidFill>
                <a:effectLst/>
                <a:uLnTx/>
                <a:uFillTx/>
                <a:latin typeface="Segoe UI"/>
              </a:rPr>
              <a:t>Register for PASS Summit and as a member of</a:t>
            </a:r>
            <a:br>
              <a:rPr kumimoji="0" lang="en-US" sz="1600" b="0" i="0" u="none" strike="noStrike" kern="1200" cap="none" spc="0" normalizeH="0" baseline="0" noProof="0" dirty="0">
                <a:ln>
                  <a:noFill/>
                </a:ln>
                <a:solidFill>
                  <a:srgbClr val="2CCCD3">
                    <a:lumMod val="50000"/>
                  </a:srgbClr>
                </a:solidFill>
                <a:effectLst/>
                <a:uLnTx/>
                <a:uFillTx/>
                <a:latin typeface="Segoe UI"/>
              </a:rPr>
            </a:br>
            <a:r>
              <a:rPr lang="en-US" b="1" dirty="0">
                <a:solidFill>
                  <a:srgbClr val="2CCCD3">
                    <a:lumMod val="50000"/>
                  </a:srgbClr>
                </a:solidFill>
                <a:latin typeface="Segoe UI"/>
              </a:rPr>
              <a:t>SQL Server local user group Guatemala </a:t>
            </a:r>
            <a:r>
              <a:rPr kumimoji="0" lang="en-US" sz="1600" b="0" i="0" u="none" strike="noStrike" kern="1200" cap="none" spc="0" normalizeH="0" baseline="0" noProof="0" dirty="0">
                <a:ln>
                  <a:noFill/>
                </a:ln>
                <a:solidFill>
                  <a:srgbClr val="2CCCD3">
                    <a:lumMod val="50000"/>
                  </a:srgbClr>
                </a:solidFill>
                <a:effectLst/>
                <a:uLnTx/>
                <a:uFillTx/>
                <a:latin typeface="Segoe UI"/>
              </a:rPr>
              <a:t>you can </a:t>
            </a:r>
            <a:r>
              <a:rPr kumimoji="0" lang="en-US" sz="1600" b="1" i="0" u="none" strike="noStrike" kern="1200" cap="none" spc="0" normalizeH="0" baseline="0" noProof="0" dirty="0">
                <a:ln>
                  <a:noFill/>
                </a:ln>
                <a:solidFill>
                  <a:srgbClr val="2CCCD3">
                    <a:lumMod val="50000"/>
                  </a:srgbClr>
                </a:solidFill>
                <a:effectLst/>
                <a:uLnTx/>
                <a:uFillTx/>
                <a:latin typeface="Segoe UI"/>
              </a:rPr>
              <a:t>save $150 USD </a:t>
            </a:r>
            <a:r>
              <a:rPr kumimoji="0" lang="en-US" sz="1600" b="0" i="0" u="none" strike="noStrike" kern="1200" cap="none" spc="0" normalizeH="0" baseline="0" noProof="0" dirty="0">
                <a:ln>
                  <a:noFill/>
                </a:ln>
                <a:solidFill>
                  <a:srgbClr val="2CCCD3">
                    <a:lumMod val="50000"/>
                  </a:srgbClr>
                </a:solidFill>
                <a:effectLst/>
                <a:uLnTx/>
                <a:uFillTx/>
                <a:latin typeface="Segoe UI"/>
              </a:rPr>
              <a:t>off your conference registration price.  </a:t>
            </a:r>
          </a:p>
          <a:p>
            <a:pPr lvl="0"/>
            <a:r>
              <a:rPr kumimoji="0" lang="en-US" sz="1600" b="0" i="0" u="none" strike="noStrike" kern="1200" cap="none" spc="0" normalizeH="0" baseline="0" noProof="0" dirty="0">
                <a:ln>
                  <a:noFill/>
                </a:ln>
                <a:solidFill>
                  <a:srgbClr val="2CCCD3">
                    <a:lumMod val="50000"/>
                  </a:srgbClr>
                </a:solidFill>
                <a:effectLst/>
                <a:uLnTx/>
                <a:uFillTx/>
                <a:latin typeface="Segoe UI"/>
              </a:rPr>
              <a:t>To access your exclusive discount, use </a:t>
            </a:r>
            <a:r>
              <a:rPr lang="en-US" dirty="0">
                <a:solidFill>
                  <a:srgbClr val="2CCCD3">
                    <a:lumMod val="50000"/>
                  </a:srgbClr>
                </a:solidFill>
              </a:rPr>
              <a:t>code </a:t>
            </a:r>
            <a:r>
              <a:rPr lang="en-US" b="1" dirty="0">
                <a:solidFill>
                  <a:srgbClr val="2CCCD3">
                    <a:lumMod val="50000"/>
                  </a:srgbClr>
                </a:solidFill>
              </a:rPr>
              <a:t>LSDISM0UC</a:t>
            </a:r>
            <a:r>
              <a:rPr lang="en-US" dirty="0">
                <a:solidFill>
                  <a:srgbClr val="2CCCD3">
                    <a:lumMod val="50000"/>
                  </a:srgbClr>
                </a:solidFill>
              </a:rPr>
              <a:t> when </a:t>
            </a:r>
            <a:r>
              <a:rPr kumimoji="0" lang="en-US" sz="1600" b="0" i="0" u="none" strike="noStrike" kern="1200" cap="none" spc="0" normalizeH="0" baseline="0" noProof="0" dirty="0">
                <a:ln>
                  <a:noFill/>
                </a:ln>
                <a:solidFill>
                  <a:srgbClr val="2CCCD3">
                    <a:lumMod val="50000"/>
                  </a:srgbClr>
                </a:solidFill>
                <a:effectLst/>
                <a:uLnTx/>
                <a:uFillTx/>
                <a:latin typeface="Segoe UI"/>
              </a:rPr>
              <a:t>you register and your savings will calculate at time of registration.</a:t>
            </a:r>
            <a:br>
              <a:rPr kumimoji="0" lang="en-US" sz="1600" b="0" i="0" u="none" strike="noStrike" kern="1200" cap="none" spc="0" normalizeH="0" baseline="0" noProof="0" dirty="0">
                <a:ln>
                  <a:noFill/>
                </a:ln>
                <a:solidFill>
                  <a:srgbClr val="2CCCD3">
                    <a:lumMod val="50000"/>
                  </a:srgbClr>
                </a:solidFill>
                <a:effectLst/>
                <a:uLnTx/>
                <a:uFillTx/>
                <a:latin typeface="Segoe UI"/>
              </a:rPr>
            </a:br>
            <a:br>
              <a:rPr kumimoji="0" lang="en-US" sz="1600" b="0" i="0" u="none" strike="noStrike" kern="1200" cap="none" spc="0" normalizeH="0" baseline="0" noProof="0" dirty="0">
                <a:ln>
                  <a:noFill/>
                </a:ln>
                <a:solidFill>
                  <a:srgbClr val="2CCCD3">
                    <a:lumMod val="50000"/>
                  </a:srgbClr>
                </a:solidFill>
                <a:effectLst/>
                <a:uLnTx/>
                <a:uFillTx/>
                <a:latin typeface="Segoe UI"/>
              </a:rPr>
            </a:br>
            <a:r>
              <a:rPr kumimoji="0" lang="en-US" sz="1600" b="1" i="0" u="none" strike="noStrike" kern="1200" cap="none" spc="0" normalizeH="0" baseline="0" noProof="0" dirty="0">
                <a:ln>
                  <a:noFill/>
                </a:ln>
                <a:solidFill>
                  <a:srgbClr val="2CCCD3">
                    <a:lumMod val="50000"/>
                  </a:srgbClr>
                </a:solidFill>
                <a:effectLst/>
                <a:uLnTx/>
                <a:uFillTx/>
                <a:latin typeface="Segoe UI"/>
              </a:rPr>
              <a:t>Register between September 17 – 22, 2018 and be entered into a daily prize draw, and grand prize draw for a COMP to PASS Summit 2019**!</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*Unique discount code cannot be applied retroactively and cannot be combined with any other offers.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 Terms and Conditions apply – scan QR code to view.</a:t>
            </a:r>
            <a:endParaRPr kumimoji="0" lang="en-CA" sz="1050" b="0" i="0" u="none" strike="noStrike" kern="1200" cap="none" spc="0" normalizeH="0" baseline="0" noProof="0" dirty="0">
              <a:ln>
                <a:noFill/>
              </a:ln>
              <a:solidFill>
                <a:srgbClr val="2CCCD3">
                  <a:lumMod val="50000"/>
                </a:srgbClr>
              </a:solidFill>
              <a:effectLst/>
              <a:uLnTx/>
              <a:uFillTx/>
              <a:latin typeface="Segoe UI"/>
            </a:endParaRPr>
          </a:p>
        </p:txBody>
      </p:sp>
      <p:grpSp>
        <p:nvGrpSpPr>
          <p:cNvPr id="7" name="Group 6">
            <a:extLst>
              <a:ext uri="{FF2B5EF4-FFF2-40B4-BE49-F238E27FC236}">
                <a16:creationId xmlns:a16="http://schemas.microsoft.com/office/drawing/2014/main" id="{1F5C7F9D-F48C-4359-A680-2E45F47453D6}"/>
              </a:ext>
            </a:extLst>
          </p:cNvPr>
          <p:cNvGrpSpPr/>
          <p:nvPr/>
        </p:nvGrpSpPr>
        <p:grpSpPr>
          <a:xfrm>
            <a:off x="6946263" y="1539959"/>
            <a:ext cx="4598358" cy="1598711"/>
            <a:chOff x="6513177" y="1298666"/>
            <a:chExt cx="4598358" cy="1598711"/>
          </a:xfrm>
        </p:grpSpPr>
        <p:pic>
          <p:nvPicPr>
            <p:cNvPr id="9" name="Graphic 8">
              <a:extLst>
                <a:ext uri="{FF2B5EF4-FFF2-40B4-BE49-F238E27FC236}">
                  <a16:creationId xmlns:a16="http://schemas.microsoft.com/office/drawing/2014/main" id="{38D07F9F-B711-4F56-BBAB-AC5520CDB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6369" y="1298666"/>
              <a:ext cx="4371975" cy="1042988"/>
            </a:xfrm>
            <a:prstGeom prst="rect">
              <a:avLst/>
            </a:prstGeom>
          </p:spPr>
        </p:pic>
        <p:sp>
          <p:nvSpPr>
            <p:cNvPr id="10" name="TextBox 9">
              <a:extLst>
                <a:ext uri="{FF2B5EF4-FFF2-40B4-BE49-F238E27FC236}">
                  <a16:creationId xmlns:a16="http://schemas.microsoft.com/office/drawing/2014/main" id="{4D6BE178-B7EF-4A0D-B358-CB6E0BFE7654}"/>
                </a:ext>
              </a:extLst>
            </p:cNvPr>
            <p:cNvSpPr txBox="1"/>
            <p:nvPr/>
          </p:nvSpPr>
          <p:spPr>
            <a:xfrm>
              <a:off x="6513177" y="2574212"/>
              <a:ext cx="459835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300" normalizeH="0" baseline="0" noProof="0" dirty="0">
                  <a:ln>
                    <a:noFill/>
                  </a:ln>
                  <a:solidFill>
                    <a:srgbClr val="000000"/>
                  </a:solidFill>
                  <a:effectLst/>
                  <a:uLnTx/>
                  <a:uFillTx/>
                  <a:latin typeface="Gotham HTF Light" pitchFamily="50" charset="0"/>
                  <a:ea typeface="+mn-ea"/>
                  <a:cs typeface="+mn-cs"/>
                </a:rPr>
                <a:t>GROUP REFERRAL DISCOUNT CODE</a:t>
              </a:r>
            </a:p>
          </p:txBody>
        </p:sp>
      </p:grpSp>
      <p:pic>
        <p:nvPicPr>
          <p:cNvPr id="11" name="Picture 10">
            <a:extLst>
              <a:ext uri="{FF2B5EF4-FFF2-40B4-BE49-F238E27FC236}">
                <a16:creationId xmlns:a16="http://schemas.microsoft.com/office/drawing/2014/main" id="{2998E1CC-1A70-4D69-937D-D3C615F46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790" y="4501491"/>
            <a:ext cx="2182804" cy="2240245"/>
          </a:xfrm>
          <a:prstGeom prst="rect">
            <a:avLst/>
          </a:prstGeom>
        </p:spPr>
      </p:pic>
      <p:sp>
        <p:nvSpPr>
          <p:cNvPr id="12" name="TextBox 11">
            <a:extLst>
              <a:ext uri="{FF2B5EF4-FFF2-40B4-BE49-F238E27FC236}">
                <a16:creationId xmlns:a16="http://schemas.microsoft.com/office/drawing/2014/main" id="{D202EA7C-A777-4D3A-BA4D-AD3792C709A3}"/>
              </a:ext>
            </a:extLst>
          </p:cNvPr>
          <p:cNvSpPr txBox="1"/>
          <p:nvPr/>
        </p:nvSpPr>
        <p:spPr>
          <a:xfrm>
            <a:off x="6946262" y="3362396"/>
            <a:ext cx="4597167"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PASS Summit is the largest conference for technical professionals who leverage the Microsoft Data Platform.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Get the skills and community connections you need to advance your company and career</a:t>
            </a:r>
            <a:r>
              <a:rPr kumimoji="0" lang="en-US" sz="1400" b="0" i="0" u="none" strike="noStrike" kern="1200" cap="none" spc="0" normalizeH="0" baseline="0" noProof="0" dirty="0">
                <a:ln>
                  <a:noFill/>
                </a:ln>
                <a:solidFill>
                  <a:srgbClr val="45C2CC"/>
                </a:solidFill>
                <a:effectLst/>
                <a:uLnTx/>
                <a:uFillTx/>
                <a:latin typeface="Segoe UI"/>
                <a:ea typeface="+mn-ea"/>
                <a:cs typeface="+mn-cs"/>
              </a:rPr>
              <a:t>.</a:t>
            </a:r>
            <a:endParaRPr kumimoji="0" lang="en-CA" sz="1400" b="0" i="0" u="none" strike="noStrike" kern="1200" cap="none" spc="0" normalizeH="0" baseline="0" noProof="0" dirty="0">
              <a:ln>
                <a:noFill/>
              </a:ln>
              <a:solidFill>
                <a:srgbClr val="45C2CC"/>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2BB2CC17-17A5-45D6-B946-369316AFCC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LSDISM0UC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72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5C3FC-585D-4D58-AB2B-D063E58B430C}"/>
              </a:ext>
            </a:extLst>
          </p:cNvPr>
          <p:cNvSpPr/>
          <p:nvPr/>
        </p:nvSpPr>
        <p:spPr>
          <a:xfrm>
            <a:off x="0" y="0"/>
            <a:ext cx="12192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AADC978-B0CC-43D6-BE6A-43CDC86B2335}"/>
              </a:ext>
            </a:extLst>
          </p:cNvPr>
          <p:cNvSpPr/>
          <p:nvPr/>
        </p:nvSpPr>
        <p:spPr>
          <a:xfrm>
            <a:off x="457200" y="530609"/>
            <a:ext cx="11274725" cy="577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538655-26CC-4E88-B6F3-1B2A0C599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6" name="TextBox 5">
            <a:extLst>
              <a:ext uri="{FF2B5EF4-FFF2-40B4-BE49-F238E27FC236}">
                <a16:creationId xmlns:a16="http://schemas.microsoft.com/office/drawing/2014/main" id="{B83D8BA5-2858-4218-983A-4E6B9104BC75}"/>
              </a:ext>
            </a:extLst>
          </p:cNvPr>
          <p:cNvSpPr txBox="1"/>
          <p:nvPr/>
        </p:nvSpPr>
        <p:spPr>
          <a:xfrm>
            <a:off x="-317740" y="60482"/>
            <a:ext cx="128274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Attending PASS Summit? Then you’ve been granted EXCLUSIVE access to buy PASS gear on the PASS Stuff online store!</a:t>
            </a:r>
            <a:endParaRPr kumimoji="0" lang="en-CA"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8AC69B5F-FDEB-444A-AD5F-3ED25A6352C1}"/>
              </a:ext>
            </a:extLst>
          </p:cNvPr>
          <p:cNvSpPr txBox="1"/>
          <p:nvPr/>
        </p:nvSpPr>
        <p:spPr>
          <a:xfrm>
            <a:off x="-317741" y="6396335"/>
            <a:ext cx="12827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Pre-Order for pickup onsite at PASS Summit only. All orders must be placed by the attendee picking up the item at PASS Summit.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Visit PASSstuff.com for more!</a:t>
            </a:r>
            <a:endParaRPr kumimoji="0" lang="en-CA"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520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2178777803"/>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err="1">
                          <a:solidFill>
                            <a:srgbClr val="000000"/>
                          </a:solidFill>
                          <a:effectLst/>
                          <a:latin typeface="Calibri" panose="020F0502020204030204" pitchFamily="34" charset="0"/>
                        </a:rPr>
                        <a:t>Powershell</a:t>
                      </a:r>
                      <a:endParaRPr lang="en-CA" sz="14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September 26,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Power your Raspberry Shell on it's Core. Raspberry Pi + PowerShell Core - Daniel Silva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September 27,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The Evolution of SQL as a Service - Azure SQL Database Managed Instance -  Javier Villegas</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 2018</a:t>
                      </a:r>
                    </a:p>
                    <a:p>
                      <a:pPr algn="ctr" fontAlgn="b"/>
                      <a:r>
                        <a:rPr lang="en-CA" sz="1400" b="0" i="0" u="none" strike="noStrike" dirty="0">
                          <a:solidFill>
                            <a:srgbClr val="000000"/>
                          </a:solidFill>
                          <a:effectLst/>
                          <a:latin typeface="Calibri" panose="020F0502020204030204" pitchFamily="34" charset="0"/>
                        </a:rPr>
                        <a:t>11:00 - 12:00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Administering Beyond the Speed of Light : Managing SQL Server with Ansible - Brian Carrig</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br>
                        <a:rPr lang="en-CA" sz="1400" b="0" i="0" u="none" strike="noStrike" dirty="0">
                          <a:solidFill>
                            <a:srgbClr val="000000"/>
                          </a:solidFill>
                          <a:effectLst/>
                          <a:latin typeface="Calibri" panose="020F0502020204030204" pitchFamily="34" charset="0"/>
                        </a:rPr>
                      </a:br>
                      <a:r>
                        <a:rPr lang="en-CA" sz="1400" b="0" i="0" u="none" strike="noStrike" dirty="0">
                          <a:solidFill>
                            <a:srgbClr val="000000"/>
                          </a:solidFill>
                          <a:effectLst/>
                          <a:latin typeface="Calibri" panose="020F0502020204030204" pitchFamily="34" charset="0"/>
                        </a:rPr>
                        <a:t>02:30 - 01:30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FF0000"/>
                          </a:solidFill>
                          <a:effectLst/>
                          <a:latin typeface="Calibri" panose="020F0502020204030204" pitchFamily="34" charset="0"/>
                        </a:rPr>
                        <a:t>Let’s talk about Big Data using SQL Datawarehouse - Victor Fava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High Availability &amp; Disaster Recover</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SQL Server 2017 - </a:t>
                      </a:r>
                      <a:r>
                        <a:rPr lang="en-US" sz="1400" b="0" i="0" u="none" strike="noStrike" dirty="0" err="1">
                          <a:solidFill>
                            <a:srgbClr val="FF0000"/>
                          </a:solidFill>
                          <a:effectLst/>
                          <a:latin typeface="Calibri" panose="020F0502020204030204" pitchFamily="34" charset="0"/>
                        </a:rPr>
                        <a:t>Alwayson</a:t>
                      </a:r>
                      <a:r>
                        <a:rPr lang="en-US" sz="1400" b="0" i="0" u="none" strike="noStrike" dirty="0">
                          <a:solidFill>
                            <a:srgbClr val="FF0000"/>
                          </a:solidFill>
                          <a:effectLst/>
                          <a:latin typeface="Calibri" panose="020F0502020204030204" pitchFamily="34" charset="0"/>
                        </a:rPr>
                        <a:t> Availability Groups - Windows and Linux Deployments - David </a:t>
                      </a:r>
                      <a:r>
                        <a:rPr lang="en-US" sz="1400" b="0" i="0" u="none" strike="noStrike" dirty="0" err="1">
                          <a:solidFill>
                            <a:srgbClr val="FF0000"/>
                          </a:solidFill>
                          <a:effectLst/>
                          <a:latin typeface="Calibri" panose="020F0502020204030204" pitchFamily="34" charset="0"/>
                        </a:rPr>
                        <a:t>Pless</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10942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474179572"/>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Women in Technology</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SQL Server with Docker Containers - Marsha Pierce</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Global Italian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FF0000"/>
                          </a:solidFill>
                          <a:effectLst/>
                          <a:latin typeface="Calibri" panose="020F0502020204030204" pitchFamily="34" charset="0"/>
                        </a:rPr>
                        <a:t>Custom Mobile Reports in Reporting Services - Andrea </a:t>
                      </a:r>
                      <a:r>
                        <a:rPr lang="en-CA" sz="1400" b="0" i="0" u="none" strike="noStrike" dirty="0" err="1">
                          <a:solidFill>
                            <a:srgbClr val="FF0000"/>
                          </a:solidFill>
                          <a:effectLst/>
                          <a:latin typeface="Calibri" panose="020F0502020204030204" pitchFamily="34" charset="0"/>
                        </a:rPr>
                        <a:t>Martorana</a:t>
                      </a:r>
                      <a:r>
                        <a:rPr lang="en-CA" sz="1400" b="0" i="0" u="none" strike="noStrike" dirty="0">
                          <a:solidFill>
                            <a:srgbClr val="FF0000"/>
                          </a:solidFill>
                          <a:effectLst/>
                          <a:latin typeface="Calibri" panose="020F0502020204030204" pitchFamily="34" charset="0"/>
                        </a:rPr>
                        <a:t> </a:t>
                      </a:r>
                      <a:r>
                        <a:rPr lang="en-CA" sz="1400" b="0" i="0" u="none" strike="noStrike" dirty="0" err="1">
                          <a:solidFill>
                            <a:srgbClr val="FF0000"/>
                          </a:solidFill>
                          <a:effectLst/>
                          <a:latin typeface="Calibri" panose="020F0502020204030204" pitchFamily="34" charset="0"/>
                        </a:rPr>
                        <a:t>Tusa</a:t>
                      </a:r>
                      <a:endParaRPr lang="en-CA"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Pester the Tester: PowerShell Bugs Beware! - Robert Cain</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11,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Insights with Massive Data Ingestion and Power BI - Armando Lacerda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Professional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12, 2018</a:t>
                      </a:r>
                    </a:p>
                    <a:p>
                      <a:pPr algn="ctr" fontAlgn="b"/>
                      <a:r>
                        <a:rPr lang="en-CA" sz="1400" b="0" i="0" u="none" strike="noStrike" dirty="0">
                          <a:solidFill>
                            <a:srgbClr val="000000"/>
                          </a:solidFill>
                          <a:effectLst/>
                          <a:latin typeface="Calibri" panose="020F0502020204030204" pitchFamily="34" charset="0"/>
                        </a:rPr>
                        <a:t>16:00 - 17:00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Project Management: A substitute or a supplement to your career? - Raj </a:t>
                      </a:r>
                      <a:r>
                        <a:rPr lang="en-US" sz="1400" b="0" i="0" u="none" strike="noStrike" dirty="0" err="1">
                          <a:solidFill>
                            <a:srgbClr val="000000"/>
                          </a:solidFill>
                          <a:effectLst/>
                          <a:latin typeface="Calibri" panose="020F0502020204030204" pitchFamily="34" charset="0"/>
                        </a:rPr>
                        <a:t>Heda</a:t>
                      </a:r>
                      <a:endParaRPr lang="en-US" sz="14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428517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3200378641"/>
              </p:ext>
            </p:extLst>
          </p:nvPr>
        </p:nvGraphicFramePr>
        <p:xfrm>
          <a:off x="1557693" y="1339350"/>
          <a:ext cx="8982882" cy="2695405"/>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Saturday Night SQL</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14, 2018</a:t>
                      </a:r>
                    </a:p>
                    <a:p>
                      <a:pPr algn="ctr" fontAlgn="b"/>
                      <a:r>
                        <a:rPr lang="en-CA" sz="1400" b="0" i="0" u="none" strike="noStrike" dirty="0">
                          <a:solidFill>
                            <a:srgbClr val="000000"/>
                          </a:solidFill>
                          <a:effectLst/>
                          <a:latin typeface="Calibri" panose="020F0502020204030204" pitchFamily="34" charset="0"/>
                        </a:rPr>
                        <a:t>02:00 - 03:30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Blocking and Deadlocks Troubleshooting in SQL Server - Dmitri </a:t>
                      </a:r>
                      <a:r>
                        <a:rPr lang="en-US" sz="1400" b="0" i="0" u="none" strike="noStrike" dirty="0" err="1">
                          <a:solidFill>
                            <a:srgbClr val="FF0000"/>
                          </a:solidFill>
                          <a:effectLst/>
                          <a:latin typeface="Calibri" panose="020F0502020204030204" pitchFamily="34" charset="0"/>
                        </a:rPr>
                        <a:t>Korotkevitch</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16,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5 Shifts to Becoming a Rockstar Data Professional (Without the Stress and Burnout Caused by Being in IT) - Edwin Sarmiento</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dirty="0">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25,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Agile Data Warehousing in the Cloud - Michael Tantrum</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bl>
          </a:graphicData>
        </a:graphic>
      </p:graphicFrame>
    </p:spTree>
    <p:extLst>
      <p:ext uri="{BB962C8B-B14F-4D97-AF65-F5344CB8AC3E}">
        <p14:creationId xmlns:p14="http://schemas.microsoft.com/office/powerpoint/2010/main" val="7127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a:spLocks noChangeArrowheads="1"/>
          </p:cNvSpPr>
          <p:nvPr/>
        </p:nvSpPr>
        <p:spPr bwMode="auto">
          <a:xfrm>
            <a:off x="6216563" y="6043462"/>
            <a:ext cx="4357816"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latin typeface="+mn-lt"/>
                <a:ea typeface="Segoe"/>
                <a:cs typeface="Segoe"/>
              </a:rPr>
              <a:t>Visit </a:t>
            </a:r>
            <a:r>
              <a:rPr lang="en-US" sz="2000" b="1" dirty="0">
                <a:solidFill>
                  <a:srgbClr val="5486B8"/>
                </a:solidFill>
                <a:latin typeface="+mn-lt"/>
                <a:cs typeface="Segoe"/>
                <a:hlinkClick r:id="rId3"/>
              </a:rPr>
              <a:t>sqlsaturday.com</a:t>
            </a:r>
            <a:r>
              <a:rPr lang="en-US" dirty="0">
                <a:latin typeface="+mn-lt"/>
                <a:ea typeface="Segoe"/>
                <a:cs typeface="Segoe"/>
              </a:rPr>
              <a:t> to register for an event near you!</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000" t="40687" r="10436" b="44193"/>
          <a:stretch/>
        </p:blipFill>
        <p:spPr>
          <a:xfrm>
            <a:off x="1666322" y="5657728"/>
            <a:ext cx="4425351" cy="839914"/>
          </a:xfrm>
          <a:prstGeom prst="rect">
            <a:avLst/>
          </a:prstGeom>
        </p:spPr>
      </p:pic>
      <p:sp>
        <p:nvSpPr>
          <p:cNvPr id="18" name="Title 17">
            <a:extLst>
              <a:ext uri="{FF2B5EF4-FFF2-40B4-BE49-F238E27FC236}">
                <a16:creationId xmlns:a16="http://schemas.microsoft.com/office/drawing/2014/main" id="{FFA9DF7E-E050-4F93-A0E8-115B3FCEBBD8}"/>
              </a:ext>
            </a:extLst>
          </p:cNvPr>
          <p:cNvSpPr>
            <a:spLocks noGrp="1"/>
          </p:cNvSpPr>
          <p:nvPr>
            <p:ph type="title"/>
          </p:nvPr>
        </p:nvSpPr>
        <p:spPr>
          <a:xfrm>
            <a:off x="589018" y="322890"/>
            <a:ext cx="10972800" cy="685800"/>
          </a:xfrm>
        </p:spPr>
        <p:txBody>
          <a:bodyPr/>
          <a:lstStyle/>
          <a:p>
            <a:r>
              <a:rPr lang="en-CA" dirty="0">
                <a:latin typeface="+mj-lt"/>
              </a:rPr>
              <a:t>Upcoming </a:t>
            </a:r>
            <a:r>
              <a:rPr lang="en-CA" dirty="0" err="1">
                <a:latin typeface="+mj-lt"/>
              </a:rPr>
              <a:t>SQLSaturdays</a:t>
            </a:r>
            <a:endParaRPr lang="en-CA" dirty="0">
              <a:latin typeface="+mj-lt"/>
            </a:endParaRPr>
          </a:p>
        </p:txBody>
      </p:sp>
      <p:grpSp>
        <p:nvGrpSpPr>
          <p:cNvPr id="3" name="Group 2">
            <a:extLst>
              <a:ext uri="{FF2B5EF4-FFF2-40B4-BE49-F238E27FC236}">
                <a16:creationId xmlns:a16="http://schemas.microsoft.com/office/drawing/2014/main" id="{C217C992-58D7-42A7-B602-FEC4CA0648FB}"/>
              </a:ext>
            </a:extLst>
          </p:cNvPr>
          <p:cNvGrpSpPr/>
          <p:nvPr/>
        </p:nvGrpSpPr>
        <p:grpSpPr>
          <a:xfrm>
            <a:off x="2089435" y="974050"/>
            <a:ext cx="8254256" cy="5883950"/>
            <a:chOff x="2069415" y="1208836"/>
            <a:chExt cx="8254256" cy="5883950"/>
          </a:xfrm>
        </p:grpSpPr>
        <p:sp>
          <p:nvSpPr>
            <p:cNvPr id="6" name="Content Placeholder 14"/>
            <p:cNvSpPr txBox="1">
              <a:spLocks/>
            </p:cNvSpPr>
            <p:nvPr/>
          </p:nvSpPr>
          <p:spPr bwMode="auto">
            <a:xfrm>
              <a:off x="2069415" y="1208837"/>
              <a:ext cx="4040188" cy="374783"/>
            </a:xfrm>
            <a:prstGeom prst="rect">
              <a:avLst/>
            </a:prstGeom>
            <a:solidFill>
              <a:srgbClr val="0DB282"/>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US/Canada</a:t>
              </a:r>
            </a:p>
          </p:txBody>
        </p:sp>
        <p:sp>
          <p:nvSpPr>
            <p:cNvPr id="8" name="Content Placeholder 12"/>
            <p:cNvSpPr txBox="1">
              <a:spLocks/>
            </p:cNvSpPr>
            <p:nvPr/>
          </p:nvSpPr>
          <p:spPr bwMode="auto">
            <a:xfrm>
              <a:off x="2069415" y="1584553"/>
              <a:ext cx="4072697" cy="278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San Diego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Atlanta – BI Edition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Boston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Pittsburgh</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Orlando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Minnesota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Memphis</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Columbus, GA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Charlotte</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Lincoln</a:t>
              </a:r>
              <a:endParaRPr lang="en-US" sz="1100" dirty="0"/>
            </a:p>
            <a:p>
              <a:pPr lvl="1" defTabSz="850900" eaLnBrk="1" fontAlgn="auto" hangingPunct="1">
                <a:lnSpc>
                  <a:spcPct val="110000"/>
                </a:lnSpc>
                <a:spcBef>
                  <a:spcPts val="600"/>
                </a:spcBef>
                <a:spcAft>
                  <a:spcPts val="0"/>
                </a:spcAft>
                <a:tabLst>
                  <a:tab pos="1168400" algn="l"/>
                </a:tabLst>
                <a:defRPr/>
              </a:pPr>
              <a:endParaRPr lang="en-US" sz="1100" dirty="0">
                <a:ea typeface="+mn-ea"/>
              </a:endParaRPr>
            </a:p>
          </p:txBody>
        </p:sp>
        <p:sp>
          <p:nvSpPr>
            <p:cNvPr id="12" name="Content Placeholder 15"/>
            <p:cNvSpPr txBox="1">
              <a:spLocks/>
            </p:cNvSpPr>
            <p:nvPr/>
          </p:nvSpPr>
          <p:spPr bwMode="auto">
            <a:xfrm>
              <a:off x="6109603" y="1208836"/>
              <a:ext cx="4040188" cy="374783"/>
            </a:xfrm>
            <a:prstGeom prst="rect">
              <a:avLst/>
            </a:prstGeom>
            <a:solidFill>
              <a:srgbClr val="29BEC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EMEA</a:t>
              </a:r>
            </a:p>
          </p:txBody>
        </p:sp>
        <p:sp>
          <p:nvSpPr>
            <p:cNvPr id="16" name="Content Placeholder 12"/>
            <p:cNvSpPr txBox="1">
              <a:spLocks/>
            </p:cNvSpPr>
            <p:nvPr/>
          </p:nvSpPr>
          <p:spPr bwMode="auto">
            <a:xfrm>
              <a:off x="6109603" y="1583620"/>
              <a:ext cx="4214068" cy="3916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
              </a:r>
              <a:r>
                <a:rPr lang="en-US" sz="1100" dirty="0" err="1">
                  <a:solidFill>
                    <a:schemeClr val="tx1"/>
                  </a:solidFill>
                </a:rPr>
                <a:t>Kharkiv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Lisbon</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Porto, Portugal</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a:t>
              </a:r>
              <a:r>
                <a:rPr lang="en-US" sz="1100" dirty="0" err="1">
                  <a:solidFill>
                    <a:schemeClr val="tx1"/>
                  </a:solidFill>
                </a:rPr>
                <a:t>Lviv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a:t>
              </a:r>
              <a:r>
                <a:rPr lang="en-US" sz="1100" dirty="0" err="1">
                  <a:solidFill>
                    <a:schemeClr val="tx1"/>
                  </a:solidFill>
                </a:rPr>
                <a:t>Bucuresti</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Denmark</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Holland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Sofia</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Madrid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Munich</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p:txBody>
        </p:sp>
        <p:sp>
          <p:nvSpPr>
            <p:cNvPr id="15" name="Content Placeholder 12">
              <a:extLst>
                <a:ext uri="{FF2B5EF4-FFF2-40B4-BE49-F238E27FC236}">
                  <a16:creationId xmlns:a16="http://schemas.microsoft.com/office/drawing/2014/main" id="{6B2E32EA-86E1-4BE5-B6C0-D21388B87A93}"/>
                </a:ext>
              </a:extLst>
            </p:cNvPr>
            <p:cNvSpPr txBox="1">
              <a:spLocks/>
            </p:cNvSpPr>
            <p:nvPr/>
          </p:nvSpPr>
          <p:spPr bwMode="auto">
            <a:xfrm>
              <a:off x="6093348" y="5644266"/>
              <a:ext cx="4214068" cy="1448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marL="0" lvl="1" indent="0" defTabSz="850900" eaLnBrk="1" fontAlgn="auto" hangingPunct="1">
                <a:lnSpc>
                  <a:spcPct val="110000"/>
                </a:lnSpc>
                <a:spcBef>
                  <a:spcPts val="600"/>
                </a:spcBef>
                <a:spcAft>
                  <a:spcPts val="0"/>
                </a:spcAft>
                <a:buNone/>
                <a:tabLst>
                  <a:tab pos="1168400" algn="l"/>
                </a:tabLst>
                <a:defRPr/>
              </a:pPr>
              <a:endParaRPr lang="en-US" sz="1100" dirty="0">
                <a:solidFill>
                  <a:schemeClr val="tx1"/>
                </a:solidFill>
              </a:endParaRPr>
            </a:p>
          </p:txBody>
        </p:sp>
        <p:sp>
          <p:nvSpPr>
            <p:cNvPr id="11" name="Content Placeholder 15">
              <a:extLst>
                <a:ext uri="{FF2B5EF4-FFF2-40B4-BE49-F238E27FC236}">
                  <a16:creationId xmlns:a16="http://schemas.microsoft.com/office/drawing/2014/main" id="{1E01DB28-5ADA-45E9-A53C-A2AB03BC4A0B}"/>
                </a:ext>
              </a:extLst>
            </p:cNvPr>
            <p:cNvSpPr txBox="1">
              <a:spLocks/>
            </p:cNvSpPr>
            <p:nvPr/>
          </p:nvSpPr>
          <p:spPr bwMode="auto">
            <a:xfrm>
              <a:off x="2069415" y="4309461"/>
              <a:ext cx="4040188" cy="347143"/>
            </a:xfrm>
            <a:prstGeom prst="rect">
              <a:avLst/>
            </a:prstGeom>
            <a:solidFill>
              <a:srgbClr val="29BEC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LATAM</a:t>
              </a:r>
            </a:p>
          </p:txBody>
        </p:sp>
        <p:sp>
          <p:nvSpPr>
            <p:cNvPr id="14" name="Content Placeholder 12">
              <a:extLst>
                <a:ext uri="{FF2B5EF4-FFF2-40B4-BE49-F238E27FC236}">
                  <a16:creationId xmlns:a16="http://schemas.microsoft.com/office/drawing/2014/main" id="{D6E3CD9C-89C1-42AC-B462-F71E1C2A8C4E}"/>
                </a:ext>
              </a:extLst>
            </p:cNvPr>
            <p:cNvSpPr txBox="1">
              <a:spLocks/>
            </p:cNvSpPr>
            <p:nvPr/>
          </p:nvSpPr>
          <p:spPr bwMode="auto">
            <a:xfrm>
              <a:off x="2069415" y="4661423"/>
              <a:ext cx="4214068" cy="1231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São Paulo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Puerto Rico</a:t>
              </a:r>
            </a:p>
            <a:p>
              <a:pPr lvl="1" defTabSz="850900" eaLnBrk="1" fontAlgn="auto" hangingPunct="1">
                <a:lnSpc>
                  <a:spcPct val="110000"/>
                </a:lnSpc>
                <a:spcBef>
                  <a:spcPts val="600"/>
                </a:spcBef>
                <a:spcAft>
                  <a:spcPts val="0"/>
                </a:spcAft>
                <a:tabLst>
                  <a:tab pos="1168400" algn="l"/>
                </a:tabLst>
                <a:defRPr/>
              </a:pPr>
              <a:r>
                <a:rPr lang="en-US" sz="1100" b="1" dirty="0">
                  <a:solidFill>
                    <a:schemeClr val="accent6">
                      <a:lumMod val="60000"/>
                      <a:lumOff val="40000"/>
                    </a:schemeClr>
                  </a:solidFill>
                </a:rPr>
                <a:t>Oct 13		El Salvador</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Salvador</a:t>
              </a:r>
            </a:p>
          </p:txBody>
        </p:sp>
      </p:grpSp>
    </p:spTree>
    <p:extLst>
      <p:ext uri="{BB962C8B-B14F-4D97-AF65-F5344CB8AC3E}">
        <p14:creationId xmlns:p14="http://schemas.microsoft.com/office/powerpoint/2010/main" val="259626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1084</Words>
  <Application>Microsoft Office PowerPoint</Application>
  <PresentationFormat>Widescreen</PresentationFormat>
  <Paragraphs>230</Paragraphs>
  <Slides>22</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Arial</vt:lpstr>
      <vt:lpstr>Calibri</vt:lpstr>
      <vt:lpstr>Calibri Light</vt:lpstr>
      <vt:lpstr>Gotham HTF Light</vt:lpstr>
      <vt:lpstr>Gotham Light</vt:lpstr>
      <vt:lpstr>Gotham SSm A</vt:lpstr>
      <vt:lpstr>Segoe</vt:lpstr>
      <vt:lpstr>Segoe UI</vt:lpstr>
      <vt:lpstr>Segoe UI Light</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Upcoming Virtual Group Webinars</vt:lpstr>
      <vt:lpstr>Upcoming Virtual Group Webinars</vt:lpstr>
      <vt:lpstr>Upcoming Virtual Group Webinars</vt:lpstr>
      <vt:lpstr>Upcoming SQLSaturdays</vt:lpstr>
      <vt:lpstr>Join PASS to Grow Your Career</vt:lpstr>
      <vt:lpstr>Newsletter</vt:lpstr>
      <vt:lpstr>Newsletter</vt:lpstr>
      <vt:lpstr>PowerPoint Presentation</vt:lpstr>
      <vt:lpstr>PowerPoint Presentation</vt:lpstr>
      <vt:lpstr>PowerPoint Presentation</vt:lpstr>
      <vt:lpstr>PowerPoint Presentation</vt:lpstr>
      <vt:lpstr>PowerPoint Presentation</vt:lpstr>
      <vt:lpstr>PowerPoint Presentation</vt:lpstr>
      <vt:lpstr>Main Presentation</vt:lpstr>
      <vt:lpstr>Sponsors</vt:lpstr>
      <vt:lpstr>Resources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Pivaral leal, EDUARDO</cp:lastModifiedBy>
  <cp:revision>544</cp:revision>
  <dcterms:created xsi:type="dcterms:W3CDTF">2017-01-09T02:44:56Z</dcterms:created>
  <dcterms:modified xsi:type="dcterms:W3CDTF">2018-09-26T20:49:50Z</dcterms:modified>
</cp:coreProperties>
</file>